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51" r:id="rId1"/>
  </p:sldMasterIdLst>
  <p:notesMasterIdLst>
    <p:notesMasterId r:id="rId29"/>
  </p:notesMasterIdLst>
  <p:handoutMasterIdLst>
    <p:handoutMasterId r:id="rId30"/>
  </p:handoutMasterIdLst>
  <p:sldIdLst>
    <p:sldId id="347" r:id="rId2"/>
    <p:sldId id="385" r:id="rId3"/>
    <p:sldId id="387" r:id="rId4"/>
    <p:sldId id="386" r:id="rId5"/>
    <p:sldId id="388" r:id="rId6"/>
    <p:sldId id="389" r:id="rId7"/>
    <p:sldId id="394" r:id="rId8"/>
    <p:sldId id="410" r:id="rId9"/>
    <p:sldId id="391" r:id="rId10"/>
    <p:sldId id="390" r:id="rId11"/>
    <p:sldId id="403" r:id="rId12"/>
    <p:sldId id="402" r:id="rId13"/>
    <p:sldId id="401" r:id="rId14"/>
    <p:sldId id="400" r:id="rId15"/>
    <p:sldId id="397" r:id="rId16"/>
    <p:sldId id="412" r:id="rId17"/>
    <p:sldId id="414" r:id="rId18"/>
    <p:sldId id="404" r:id="rId19"/>
    <p:sldId id="405" r:id="rId20"/>
    <p:sldId id="407" r:id="rId21"/>
    <p:sldId id="409" r:id="rId22"/>
    <p:sldId id="392" r:id="rId23"/>
    <p:sldId id="399" r:id="rId24"/>
    <p:sldId id="413" r:id="rId25"/>
    <p:sldId id="411" r:id="rId26"/>
    <p:sldId id="406" r:id="rId27"/>
    <p:sldId id="408" r:id="rId28"/>
  </p:sldIdLst>
  <p:sldSz cx="9144000" cy="6858000" type="screen4x3"/>
  <p:notesSz cx="7007225" cy="92932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ahoma" charset="0"/>
        <a:ea typeface="ＭＳ Ｐゴシック" charset="0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ahoma" charset="0"/>
        <a:ea typeface="ＭＳ Ｐゴシック" charset="0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ahoma" charset="0"/>
        <a:ea typeface="ＭＳ Ｐゴシック" charset="0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ahoma" charset="0"/>
        <a:ea typeface="ＭＳ Ｐゴシック" charset="0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Tahoma" charset="0"/>
        <a:ea typeface="ＭＳ Ｐゴシック" charset="0"/>
        <a:cs typeface="+mn-cs"/>
      </a:defRPr>
    </a:lvl5pPr>
    <a:lvl6pPr marL="2286000" algn="l" defTabSz="457200" rtl="0" eaLnBrk="1" latinLnBrk="0" hangingPunct="1">
      <a:defRPr sz="2000" b="1" kern="1200">
        <a:solidFill>
          <a:schemeClr val="tx1"/>
        </a:solidFill>
        <a:latin typeface="Tahoma" charset="0"/>
        <a:ea typeface="ＭＳ Ｐゴシック" charset="0"/>
        <a:cs typeface="+mn-cs"/>
      </a:defRPr>
    </a:lvl6pPr>
    <a:lvl7pPr marL="2743200" algn="l" defTabSz="457200" rtl="0" eaLnBrk="1" latinLnBrk="0" hangingPunct="1">
      <a:defRPr sz="2000" b="1" kern="1200">
        <a:solidFill>
          <a:schemeClr val="tx1"/>
        </a:solidFill>
        <a:latin typeface="Tahoma" charset="0"/>
        <a:ea typeface="ＭＳ Ｐゴシック" charset="0"/>
        <a:cs typeface="+mn-cs"/>
      </a:defRPr>
    </a:lvl7pPr>
    <a:lvl8pPr marL="3200400" algn="l" defTabSz="457200" rtl="0" eaLnBrk="1" latinLnBrk="0" hangingPunct="1">
      <a:defRPr sz="2000" b="1" kern="1200">
        <a:solidFill>
          <a:schemeClr val="tx1"/>
        </a:solidFill>
        <a:latin typeface="Tahoma" charset="0"/>
        <a:ea typeface="ＭＳ Ｐゴシック" charset="0"/>
        <a:cs typeface="+mn-cs"/>
      </a:defRPr>
    </a:lvl8pPr>
    <a:lvl9pPr marL="3657600" algn="l" defTabSz="457200" rtl="0" eaLnBrk="1" latinLnBrk="0" hangingPunct="1">
      <a:defRPr sz="2000" b="1" kern="1200">
        <a:solidFill>
          <a:schemeClr val="tx1"/>
        </a:solidFill>
        <a:latin typeface="Tahoma" charset="0"/>
        <a:ea typeface="ＭＳ Ｐゴシック" charset="0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54402E72-3AF0-4749-A683-18A2BE7A8DAE}">
          <p14:sldIdLst>
            <p14:sldId id="347"/>
            <p14:sldId id="385"/>
            <p14:sldId id="387"/>
            <p14:sldId id="386"/>
            <p14:sldId id="388"/>
            <p14:sldId id="389"/>
            <p14:sldId id="394"/>
            <p14:sldId id="410"/>
            <p14:sldId id="391"/>
            <p14:sldId id="390"/>
            <p14:sldId id="403"/>
            <p14:sldId id="402"/>
            <p14:sldId id="401"/>
            <p14:sldId id="400"/>
            <p14:sldId id="397"/>
            <p14:sldId id="412"/>
            <p14:sldId id="414"/>
            <p14:sldId id="404"/>
            <p14:sldId id="405"/>
            <p14:sldId id="407"/>
            <p14:sldId id="409"/>
            <p14:sldId id="392"/>
            <p14:sldId id="399"/>
            <p14:sldId id="413"/>
            <p14:sldId id="411"/>
            <p14:sldId id="406"/>
            <p14:sldId id="408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CCFFCC"/>
    <a:srgbClr val="66CCFF"/>
    <a:srgbClr val="CCFF99"/>
    <a:srgbClr val="FEF2BE"/>
    <a:srgbClr val="FFFFCC"/>
    <a:srgbClr val="0000CC"/>
    <a:srgbClr val="FFFF66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197" autoAdjust="0"/>
    <p:restoredTop sz="87304" autoAdjust="0"/>
  </p:normalViewPr>
  <p:slideViewPr>
    <p:cSldViewPr>
      <p:cViewPr varScale="1">
        <p:scale>
          <a:sx n="73" d="100"/>
          <a:sy n="73" d="100"/>
        </p:scale>
        <p:origin x="-2384" y="-104"/>
      </p:cViewPr>
      <p:guideLst>
        <p:guide orient="horz" pos="2160"/>
        <p:guide pos="2880"/>
      </p:guideLst>
    </p:cSldViewPr>
  </p:slideViewPr>
  <p:outlineViewPr>
    <p:cViewPr>
      <p:scale>
        <a:sx n="25" d="100"/>
        <a:sy n="25" d="100"/>
      </p:scale>
      <p:origin x="0" y="0"/>
    </p:cViewPr>
  </p:outlineViewPr>
  <p:notesTextViewPr>
    <p:cViewPr>
      <p:scale>
        <a:sx n="66" d="100"/>
        <a:sy n="66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75" d="100"/>
          <a:sy n="75" d="100"/>
        </p:scale>
        <p:origin x="-1368" y="798"/>
      </p:cViewPr>
      <p:guideLst>
        <p:guide orient="horz" pos="2927"/>
        <p:guide pos="220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handoutMaster" Target="handoutMasters/handoutMaster1.xml"/><Relationship Id="rId31" Type="http://schemas.openxmlformats.org/officeDocument/2006/relationships/printerSettings" Target="printerSettings/printerSettings1.bin"/><Relationship Id="rId32" Type="http://schemas.openxmlformats.org/officeDocument/2006/relationships/presProps" Target="presProps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viewProps" Target="viewProps.xml"/><Relationship Id="rId34" Type="http://schemas.openxmlformats.org/officeDocument/2006/relationships/theme" Target="theme/theme1.xml"/><Relationship Id="rId3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12" tIns="46555" rIns="93112" bIns="46555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b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126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0338" y="0"/>
            <a:ext cx="3036887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12" tIns="46555" rIns="93112" bIns="46555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8088"/>
            <a:ext cx="3036888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12" tIns="46555" rIns="93112" bIns="46555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b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0338" y="8828088"/>
            <a:ext cx="3036887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12" tIns="46555" rIns="93112" bIns="46555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fld id="{44541E6F-4108-B14F-AEE2-FD2D55CB7A0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7265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6888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12" tIns="46555" rIns="93112" bIns="46555" numCol="1" anchor="t" anchorCtr="0" compatLnSpc="1">
            <a:prstTxWarp prst="textNoShape">
              <a:avLst/>
            </a:prstTxWarp>
          </a:bodyPr>
          <a:lstStyle>
            <a:lvl1pPr algn="l" defTabSz="931863">
              <a:defRPr sz="1200" b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0338" y="0"/>
            <a:ext cx="3036887" cy="465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12" tIns="46555" rIns="93112" bIns="46555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280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152400"/>
            <a:ext cx="4572000" cy="27432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280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28600" y="2971800"/>
            <a:ext cx="6629400" cy="6172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12" tIns="46555" rIns="93112" bIns="465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0"/>
            <a:endParaRPr lang="en-US"/>
          </a:p>
        </p:txBody>
      </p:sp>
      <p:sp>
        <p:nvSpPr>
          <p:cNvPr id="1280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8088"/>
            <a:ext cx="3036888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12" tIns="46555" rIns="93112" bIns="46555" numCol="1" anchor="b" anchorCtr="0" compatLnSpc="1">
            <a:prstTxWarp prst="textNoShape">
              <a:avLst/>
            </a:prstTxWarp>
          </a:bodyPr>
          <a:lstStyle>
            <a:lvl1pPr algn="l" defTabSz="931863">
              <a:defRPr sz="1200" b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1280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0338" y="8828088"/>
            <a:ext cx="3036887" cy="465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3112" tIns="46555" rIns="93112" bIns="46555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</a:defRPr>
            </a:lvl1pPr>
          </a:lstStyle>
          <a:p>
            <a:fld id="{27CEC9B9-03FC-B244-B9BF-0E4B282DE82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024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B421A5-0ADC-4747-9850-D2213BA070D8}" type="slidenum">
              <a:rPr lang="en-US"/>
              <a:pPr/>
              <a:t>1</a:t>
            </a:fld>
            <a:endParaRPr lang="en-US"/>
          </a:p>
        </p:txBody>
      </p:sp>
      <p:sp>
        <p:nvSpPr>
          <p:cNvPr id="221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676400" y="152400"/>
            <a:ext cx="3657600" cy="2743200"/>
          </a:xfrm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228600" indent="-228600"/>
            <a:endParaRPr lang="en-US" sz="1000">
              <a:latin typeface="Tahoma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676400" y="152400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600" dirty="0" smtClean="0"/>
              <a:t>Variables</a:t>
            </a:r>
            <a:r>
              <a:rPr lang="en-US" sz="1600" baseline="0" dirty="0" smtClean="0"/>
              <a:t> include # of participants and skill level of participants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EC9B9-03FC-B244-B9BF-0E4B282DE82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91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676400" y="152400"/>
            <a:ext cx="3657600" cy="27432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200" u="sng" kern="1200" dirty="0" smtClean="0">
                <a:solidFill>
                  <a:schemeClr val="tx1"/>
                </a:solidFill>
                <a:effectLst/>
                <a:latin typeface="Times New Roman" charset="0"/>
                <a:ea typeface="ＭＳ Ｐゴシック" charset="0"/>
                <a:cs typeface="+mn-cs"/>
              </a:rPr>
              <a:t>Shot of Data Sheet w formulas, including variance &amp; standard deviation</a:t>
            </a:r>
            <a:endParaRPr lang="en-US" sz="1200" kern="1200" dirty="0" smtClean="0">
              <a:solidFill>
                <a:schemeClr val="tx1"/>
              </a:solidFill>
              <a:effectLst/>
              <a:latin typeface="Times New Roman" charset="0"/>
              <a:ea typeface="ＭＳ Ｐゴシック" charset="0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CEC9B9-03FC-B244-B9BF-0E4B282DE82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1599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Decision Models: NFL Survivor Pool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368923-50A0-8B45-923F-719E0E5903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904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FD997-B596-E243-8D31-96406364E08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683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371600"/>
            <a:ext cx="1943100" cy="5029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371600"/>
            <a:ext cx="5676900" cy="5029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F45E6-0A6F-E742-9BF2-372D02ACC1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491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7962DE-A03A-9C47-883A-D3B94269949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1037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2866AD-CAD5-E74B-B3A5-883325D8F68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47398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362200"/>
            <a:ext cx="3810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362200"/>
            <a:ext cx="38100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B7C24-6A31-674C-9BB0-7DCB3600E0E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655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6F124-C36F-4445-92B5-F02B7F82AA7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657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F24DD-7DE7-2C44-8F14-58E0B644A22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1109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ADE2D8-C8AC-784B-8DAD-9C669A7ABDF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180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B8DF44-5385-8D49-81EA-B04B71820B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1105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32E93C-C752-0C44-BFF5-3E7993A716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678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371600"/>
            <a:ext cx="77724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2362200"/>
            <a:ext cx="7772400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1208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 b="0">
                <a:latin typeface="Arial"/>
                <a:cs typeface="Arial"/>
              </a:defRPr>
            </a:lvl1pPr>
          </a:lstStyle>
          <a:p>
            <a:r>
              <a:rPr lang="en-US" smtClean="0"/>
              <a:t>December 5, 2011</a:t>
            </a:r>
            <a:endParaRPr lang="en-US" dirty="0"/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895600" y="6248400"/>
            <a:ext cx="3276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latin typeface="Arial"/>
                <a:cs typeface="Arial"/>
              </a:defRPr>
            </a:lvl1pPr>
          </a:lstStyle>
          <a:p>
            <a:r>
              <a:rPr lang="en-US" dirty="0" smtClean="0"/>
              <a:t>Decision Models: NFL Survivor Pool</a:t>
            </a:r>
            <a:endParaRPr lang="en-US" dirty="0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latin typeface="Arial"/>
                <a:cs typeface="Arial"/>
              </a:defRPr>
            </a:lvl1pPr>
          </a:lstStyle>
          <a:p>
            <a:fld id="{244A6F71-6BD9-884F-85FA-0C5B5F2F2F6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0845" name="Picture 13" descr="website banner-croppe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charset="0"/>
          <a:ea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charset="0"/>
          <a:ea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charset="0"/>
          <a:ea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charset="0"/>
          <a:ea typeface="ＭＳ Ｐゴシック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charset="0"/>
          <a:ea typeface="ＭＳ Ｐゴシック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charset="0"/>
          <a:ea typeface="ＭＳ Ｐゴシック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charset="0"/>
          <a:ea typeface="ＭＳ Ｐゴシック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000099"/>
          </a:solidFill>
          <a:latin typeface="Tahoma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5000"/>
        </a:spcBef>
        <a:spcAft>
          <a:spcPct val="0"/>
        </a:spcAft>
        <a:buSzPct val="125000"/>
        <a:buChar char="•"/>
        <a:defRPr sz="3200">
          <a:solidFill>
            <a:srgbClr val="000099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5000"/>
        </a:spcBef>
        <a:spcAft>
          <a:spcPct val="0"/>
        </a:spcAft>
        <a:buSzPct val="135000"/>
        <a:buFont typeface="Wingdings" charset="0"/>
        <a:buChar char="§"/>
        <a:defRPr sz="2800">
          <a:solidFill>
            <a:srgbClr val="000099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5000"/>
        </a:spcBef>
        <a:spcAft>
          <a:spcPct val="0"/>
        </a:spcAft>
        <a:buSzPct val="125000"/>
        <a:buFont typeface="Arial"/>
        <a:buChar char="•"/>
        <a:defRPr sz="2400">
          <a:solidFill>
            <a:srgbClr val="000099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5000"/>
        </a:spcBef>
        <a:spcAft>
          <a:spcPct val="0"/>
        </a:spcAft>
        <a:buSzPct val="125000"/>
        <a:buFont typeface="Wingdings" charset="2"/>
        <a:buChar char="§"/>
        <a:defRPr sz="2000">
          <a:solidFill>
            <a:srgbClr val="000099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Times New Roman" charset="0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Times New Roman" charset="0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Times New Roman" charset="0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Times New Roman" charset="0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3600">
          <a:solidFill>
            <a:schemeClr val="tx1"/>
          </a:solidFill>
          <a:latin typeface="Times New Roman" charset="0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4" Type="http://schemas.openxmlformats.org/officeDocument/2006/relationships/image" Target="../media/image2.png"/><Relationship Id="rId1" Type="http://schemas.openxmlformats.org/officeDocument/2006/relationships/themeOverride" Target="../theme/themeOverride1.xml"/><Relationship Id="rId2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447800"/>
            <a:ext cx="7848600" cy="2057400"/>
          </a:xfrm>
        </p:spPr>
        <p:txBody>
          <a:bodyPr/>
          <a:lstStyle/>
          <a:p>
            <a:r>
              <a:rPr lang="en-US" sz="4000" dirty="0" smtClean="0"/>
              <a:t>NFL Football:</a:t>
            </a:r>
            <a:br>
              <a:rPr lang="en-US" sz="4000" dirty="0" smtClean="0"/>
            </a:br>
            <a:r>
              <a:rPr lang="en-US" sz="4000" dirty="0" smtClean="0"/>
              <a:t>Survivor Pool Predictor</a:t>
            </a:r>
            <a:endParaRPr lang="en-US" sz="4000" dirty="0"/>
          </a:p>
        </p:txBody>
      </p:sp>
      <p:sp>
        <p:nvSpPr>
          <p:cNvPr id="160773" name="Text Box 5"/>
          <p:cNvSpPr txBox="1">
            <a:spLocks noChangeArrowheads="1"/>
          </p:cNvSpPr>
          <p:nvPr/>
        </p:nvSpPr>
        <p:spPr bwMode="auto">
          <a:xfrm>
            <a:off x="0" y="4953000"/>
            <a:ext cx="9144000" cy="1643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C0C0C0">
                        <a:gamma/>
                        <a:shade val="46275"/>
                        <a:invGamma/>
                      </a:srgbClr>
                    </a:gs>
                    <a:gs pos="100000">
                      <a:srgbClr val="C0C0C0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17961" dir="13500000" algn="ctr" rotWithShape="0">
                    <a:srgbClr val="C0C0C0">
                      <a:gamma/>
                      <a:shade val="60000"/>
                      <a:invGamma/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>
            <a:spAutoFit/>
            <a:flatTx/>
          </a:bodyPr>
          <a:lstStyle/>
          <a:p>
            <a:pPr>
              <a:spcBef>
                <a:spcPct val="30000"/>
              </a:spcBef>
            </a:pPr>
            <a:r>
              <a:rPr lang="en-US" sz="2800" dirty="0" smtClean="0">
                <a:solidFill>
                  <a:srgbClr val="000099"/>
                </a:solidFill>
              </a:rPr>
              <a:t>James Fischer, Adam Redstone, Greg Rubin</a:t>
            </a:r>
            <a:endParaRPr lang="en-US" sz="2800" dirty="0">
              <a:solidFill>
                <a:srgbClr val="000099"/>
              </a:solidFill>
            </a:endParaRPr>
          </a:p>
          <a:p>
            <a:pPr>
              <a:spcBef>
                <a:spcPct val="30000"/>
              </a:spcBef>
            </a:pPr>
            <a:r>
              <a:rPr lang="en-US" sz="2800" dirty="0" smtClean="0">
                <a:solidFill>
                  <a:srgbClr val="000099"/>
                </a:solidFill>
              </a:rPr>
              <a:t>Decision Models Final Project</a:t>
            </a:r>
            <a:endParaRPr lang="en-US" sz="2800" dirty="0">
              <a:solidFill>
                <a:srgbClr val="000099"/>
              </a:solidFill>
            </a:endParaRPr>
          </a:p>
          <a:p>
            <a:pPr>
              <a:spcBef>
                <a:spcPct val="30000"/>
              </a:spcBef>
            </a:pPr>
            <a:r>
              <a:rPr lang="en-US" sz="2800" dirty="0" smtClean="0">
                <a:solidFill>
                  <a:srgbClr val="000099"/>
                </a:solidFill>
              </a:rPr>
              <a:t>December 5, 2011</a:t>
            </a:r>
            <a:endParaRPr lang="en-US" sz="2800" dirty="0">
              <a:solidFill>
                <a:srgbClr val="00009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6200" y="3124200"/>
            <a:ext cx="1384300" cy="1855247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 Methodology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038600"/>
          </a:xfrm>
        </p:spPr>
        <p:txBody>
          <a:bodyPr/>
          <a:lstStyle/>
          <a:p>
            <a:r>
              <a:rPr lang="en-US" dirty="0" smtClean="0"/>
              <a:t>DVOA </a:t>
            </a:r>
            <a:r>
              <a:rPr lang="en-US" dirty="0" smtClean="0"/>
              <a:t>spreads each game</a:t>
            </a:r>
          </a:p>
          <a:p>
            <a:pPr lvl="1"/>
            <a:r>
              <a:rPr lang="en-US" dirty="0" smtClean="0"/>
              <a:t>Ranks games as “safe” to “risky” bets</a:t>
            </a:r>
          </a:p>
          <a:p>
            <a:r>
              <a:rPr lang="en-US" dirty="0" smtClean="0"/>
              <a:t>Discounting </a:t>
            </a:r>
            <a:r>
              <a:rPr lang="en-US" dirty="0" smtClean="0"/>
              <a:t>for </a:t>
            </a:r>
            <a:r>
              <a:rPr lang="en-US" dirty="0" smtClean="0"/>
              <a:t>difficulty</a:t>
            </a:r>
            <a:endParaRPr lang="en-US" dirty="0" smtClean="0"/>
          </a:p>
          <a:p>
            <a:pPr lvl="1"/>
            <a:r>
              <a:rPr lang="en-US" dirty="0" smtClean="0"/>
              <a:t>Skill of </a:t>
            </a:r>
            <a:r>
              <a:rPr lang="en-US" dirty="0" smtClean="0"/>
              <a:t>participants &amp; size </a:t>
            </a:r>
            <a:r>
              <a:rPr lang="en-US" dirty="0" smtClean="0"/>
              <a:t>of </a:t>
            </a:r>
            <a:r>
              <a:rPr lang="en-US" dirty="0" smtClean="0"/>
              <a:t>pool</a:t>
            </a:r>
          </a:p>
          <a:p>
            <a:pPr lvl="1"/>
            <a:r>
              <a:rPr lang="en-US" dirty="0" smtClean="0"/>
              <a:t>Larger and more skilled pool </a:t>
            </a:r>
            <a:r>
              <a:rPr lang="en-US" dirty="0" smtClean="0">
                <a:sym typeface="Wingdings"/>
              </a:rPr>
              <a:t> need to survive longer into season</a:t>
            </a:r>
          </a:p>
          <a:p>
            <a:pPr lvl="1"/>
            <a:r>
              <a:rPr lang="en-US" dirty="0" smtClean="0">
                <a:sym typeface="Wingdings"/>
              </a:rPr>
              <a:t>Maximizing potential value of entire season</a:t>
            </a:r>
            <a:endParaRPr lang="en-US" dirty="0" smtClean="0"/>
          </a:p>
          <a:p>
            <a:r>
              <a:rPr lang="en-US" dirty="0" smtClean="0"/>
              <a:t>Requires Evolutionary Solver </a:t>
            </a:r>
            <a:r>
              <a:rPr lang="en-US" dirty="0" smtClean="0">
                <a:sym typeface="Wingdings"/>
              </a:rPr>
              <a:t>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311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DVOA Data Sheet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2133600"/>
            <a:ext cx="8621486" cy="402336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00598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Discounting Factor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Decision Models: NFL Survivor Pool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300" y="2209800"/>
            <a:ext cx="8661400" cy="3924300"/>
          </a:xfrm>
          <a:prstGeom prst="rect">
            <a:avLst/>
          </a:prstGeom>
        </p:spPr>
      </p:pic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December 5, 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9" name="Frame 8"/>
          <p:cNvSpPr/>
          <p:nvPr/>
        </p:nvSpPr>
        <p:spPr bwMode="auto">
          <a:xfrm>
            <a:off x="2971800" y="2895600"/>
            <a:ext cx="533400" cy="2209800"/>
          </a:xfrm>
          <a:prstGeom prst="frame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legacyFlat3" dir="t"/>
          </a:scene3d>
          <a:sp3d prstMaterial="legacyMatte">
            <a:extrusionClr>
              <a:schemeClr val="tx1"/>
            </a:extrusionClr>
          </a:sp3d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10" name="Frame 9"/>
          <p:cNvSpPr/>
          <p:nvPr/>
        </p:nvSpPr>
        <p:spPr bwMode="auto">
          <a:xfrm>
            <a:off x="3886200" y="2895600"/>
            <a:ext cx="533400" cy="2209800"/>
          </a:xfrm>
          <a:prstGeom prst="frame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legacyFlat3" dir="t"/>
          </a:scene3d>
          <a:sp3d prstMaterial="legacyMatte">
            <a:extrusionClr>
              <a:schemeClr val="tx1"/>
            </a:extrusionClr>
          </a:sp3d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11" name="Frame 10"/>
          <p:cNvSpPr/>
          <p:nvPr/>
        </p:nvSpPr>
        <p:spPr bwMode="auto">
          <a:xfrm>
            <a:off x="4648200" y="2895600"/>
            <a:ext cx="533400" cy="2209800"/>
          </a:xfrm>
          <a:prstGeom prst="frame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legacyFlat3" dir="t"/>
          </a:scene3d>
          <a:sp3d prstMaterial="legacyMatte">
            <a:extrusionClr>
              <a:schemeClr val="tx1"/>
            </a:extrusionClr>
          </a:sp3d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12" name="Frame 11"/>
          <p:cNvSpPr/>
          <p:nvPr/>
        </p:nvSpPr>
        <p:spPr bwMode="auto">
          <a:xfrm>
            <a:off x="5486400" y="2895600"/>
            <a:ext cx="533400" cy="2209800"/>
          </a:xfrm>
          <a:prstGeom prst="frame">
            <a:avLst/>
          </a:prstGeom>
          <a:solidFill>
            <a:srgbClr val="FF0000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legacyFlat3" dir="t"/>
          </a:scene3d>
          <a:sp3d prstMaterial="legacyMatte">
            <a:extrusionClr>
              <a:schemeClr val="tx1"/>
            </a:extrusionClr>
          </a:sp3d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ahoma" charset="0"/>
              <a:ea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667000" y="51816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“Bunch of Jokers”</a:t>
            </a:r>
            <a:endParaRPr lang="en-US" sz="1000" dirty="0"/>
          </a:p>
        </p:txBody>
      </p:sp>
      <p:sp>
        <p:nvSpPr>
          <p:cNvPr id="13" name="TextBox 12"/>
          <p:cNvSpPr txBox="1"/>
          <p:nvPr/>
        </p:nvSpPr>
        <p:spPr>
          <a:xfrm>
            <a:off x="3657600" y="5181600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“Average”</a:t>
            </a:r>
            <a:endParaRPr lang="en-US" sz="1000" dirty="0"/>
          </a:p>
        </p:txBody>
      </p:sp>
      <p:sp>
        <p:nvSpPr>
          <p:cNvPr id="14" name="TextBox 13"/>
          <p:cNvSpPr txBox="1"/>
          <p:nvPr/>
        </p:nvSpPr>
        <p:spPr>
          <a:xfrm>
            <a:off x="4495800" y="5181600"/>
            <a:ext cx="99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“These guys are good”</a:t>
            </a:r>
            <a:endParaRPr lang="en-US" sz="1000" dirty="0"/>
          </a:p>
        </p:txBody>
      </p:sp>
      <p:sp>
        <p:nvSpPr>
          <p:cNvPr id="15" name="TextBox 14"/>
          <p:cNvSpPr txBox="1"/>
          <p:nvPr/>
        </p:nvSpPr>
        <p:spPr>
          <a:xfrm>
            <a:off x="5257800" y="5181600"/>
            <a:ext cx="990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“I think these guys cheat”</a:t>
            </a:r>
            <a:endParaRPr lang="en-US" sz="10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5486400"/>
            <a:ext cx="6705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Discount = 1 – {[(#players left) / Difficulty^(#weeks)] /(#of players in pool)}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5486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19724"/>
          <a:stretch/>
        </p:blipFill>
        <p:spPr>
          <a:xfrm>
            <a:off x="381000" y="1295400"/>
            <a:ext cx="8358502" cy="55053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ADE2D8-C8AC-784B-8DAD-9C669A7ABDF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81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Solver Parameters and Options</a:t>
            </a:r>
            <a:endParaRPr lang="en-US" dirty="0"/>
          </a:p>
        </p:txBody>
      </p:sp>
      <p:pic>
        <p:nvPicPr>
          <p:cNvPr id="7" name="Content Placeholder 6" descr="solver_parameters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08" b="24508"/>
          <a:stretch>
            <a:fillRect/>
          </a:stretch>
        </p:blipFill>
        <p:spPr>
          <a:xfrm>
            <a:off x="152400" y="2362200"/>
            <a:ext cx="5426014" cy="2819400"/>
          </a:xfr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8" name="Picture 7" descr="solver_option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619"/>
          <a:stretch/>
        </p:blipFill>
        <p:spPr>
          <a:xfrm>
            <a:off x="5715000" y="2362200"/>
            <a:ext cx="3277283" cy="2886075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75397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 for 2011, how did we do?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15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520700" y="2133600"/>
            <a:ext cx="8102600" cy="3429000"/>
            <a:chOff x="520700" y="2362200"/>
            <a:chExt cx="8102600" cy="3429000"/>
          </a:xfrm>
        </p:grpSpPr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20700" y="2362200"/>
              <a:ext cx="8102600" cy="3429000"/>
            </a:xfrm>
            <a:prstGeom prst="rect">
              <a:avLst/>
            </a:prstGeom>
          </p:spPr>
        </p:pic>
        <p:sp>
          <p:nvSpPr>
            <p:cNvPr id="11" name="Frame 10"/>
            <p:cNvSpPr/>
            <p:nvPr/>
          </p:nvSpPr>
          <p:spPr bwMode="auto">
            <a:xfrm>
              <a:off x="533400" y="2743200"/>
              <a:ext cx="2590800" cy="228600"/>
            </a:xfrm>
            <a:prstGeom prst="fram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legacyFlat3" dir="t"/>
            </a:scene3d>
            <a:sp3d prstMaterial="legacyMatte">
              <a:extrusionClr>
                <a:schemeClr val="tx1"/>
              </a:extrusionClr>
            </a:sp3d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ahoma" charset="0"/>
                <a:ea typeface="ＭＳ Ｐゴシック" charset="0"/>
              </a:endParaRPr>
            </a:p>
          </p:txBody>
        </p:sp>
        <p:sp>
          <p:nvSpPr>
            <p:cNvPr id="12" name="Frame 11"/>
            <p:cNvSpPr/>
            <p:nvPr/>
          </p:nvSpPr>
          <p:spPr bwMode="auto">
            <a:xfrm>
              <a:off x="3200400" y="2895600"/>
              <a:ext cx="2743200" cy="228600"/>
            </a:xfrm>
            <a:prstGeom prst="fram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legacyFlat3" dir="t"/>
            </a:scene3d>
            <a:sp3d prstMaterial="legacyMatte">
              <a:extrusionClr>
                <a:schemeClr val="tx1"/>
              </a:extrusionClr>
            </a:sp3d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ahoma" charset="0"/>
                <a:ea typeface="ＭＳ Ｐゴシック" charset="0"/>
              </a:endParaRPr>
            </a:p>
          </p:txBody>
        </p:sp>
        <p:sp>
          <p:nvSpPr>
            <p:cNvPr id="13" name="Frame 12"/>
            <p:cNvSpPr/>
            <p:nvPr/>
          </p:nvSpPr>
          <p:spPr bwMode="auto">
            <a:xfrm>
              <a:off x="5943600" y="3048000"/>
              <a:ext cx="2667000" cy="304800"/>
            </a:xfrm>
            <a:prstGeom prst="fram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legacyFlat3" dir="t"/>
            </a:scene3d>
            <a:sp3d prstMaterial="legacyMatte">
              <a:extrusionClr>
                <a:schemeClr val="tx1"/>
              </a:extrusionClr>
            </a:sp3d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ahoma" charset="0"/>
                <a:ea typeface="ＭＳ Ｐゴシック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762000" y="5715000"/>
            <a:ext cx="7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Using 100 players &amp; “Average” skill level for discounting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77362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…Made it to Week 9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685800" y="2133600"/>
            <a:ext cx="8001000" cy="3429000"/>
            <a:chOff x="685800" y="2362200"/>
            <a:chExt cx="8001000" cy="342900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85800" y="2362200"/>
              <a:ext cx="7912100" cy="3429000"/>
            </a:xfrm>
            <a:prstGeom prst="rect">
              <a:avLst/>
            </a:prstGeom>
          </p:spPr>
        </p:pic>
        <p:sp>
          <p:nvSpPr>
            <p:cNvPr id="7" name="Frame 6"/>
            <p:cNvSpPr/>
            <p:nvPr/>
          </p:nvSpPr>
          <p:spPr bwMode="auto">
            <a:xfrm>
              <a:off x="685800" y="3810000"/>
              <a:ext cx="2590800" cy="228600"/>
            </a:xfrm>
            <a:prstGeom prst="fram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legacyFlat3" dir="t"/>
            </a:scene3d>
            <a:sp3d prstMaterial="legacyMatte">
              <a:extrusionClr>
                <a:schemeClr val="tx1"/>
              </a:extrusionClr>
            </a:sp3d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ahoma" charset="0"/>
                <a:ea typeface="ＭＳ Ｐゴシック" charset="0"/>
              </a:endParaRPr>
            </a:p>
          </p:txBody>
        </p:sp>
        <p:sp>
          <p:nvSpPr>
            <p:cNvPr id="8" name="Frame 7"/>
            <p:cNvSpPr/>
            <p:nvPr/>
          </p:nvSpPr>
          <p:spPr bwMode="auto">
            <a:xfrm>
              <a:off x="3352800" y="3962400"/>
              <a:ext cx="2743200" cy="228600"/>
            </a:xfrm>
            <a:prstGeom prst="fram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legacyFlat3" dir="t"/>
            </a:scene3d>
            <a:sp3d prstMaterial="legacyMatte">
              <a:extrusionClr>
                <a:schemeClr val="tx1"/>
              </a:extrusionClr>
            </a:sp3d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ahoma" charset="0"/>
                <a:ea typeface="ＭＳ Ｐゴシック" charset="0"/>
              </a:endParaRPr>
            </a:p>
          </p:txBody>
        </p:sp>
        <p:sp>
          <p:nvSpPr>
            <p:cNvPr id="9" name="Frame 8"/>
            <p:cNvSpPr/>
            <p:nvPr/>
          </p:nvSpPr>
          <p:spPr bwMode="auto">
            <a:xfrm>
              <a:off x="6019800" y="4114800"/>
              <a:ext cx="2667000" cy="304800"/>
            </a:xfrm>
            <a:prstGeom prst="frame">
              <a:avLst/>
            </a:prstGeom>
            <a:solidFill>
              <a:srgbClr val="FF0000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legacyFlat3" dir="t"/>
            </a:scene3d>
            <a:sp3d prstMaterial="legacyMatte">
              <a:extrusionClr>
                <a:schemeClr val="tx1"/>
              </a:extrusionClr>
            </a:sp3d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>
                <a:ln>
                  <a:noFill/>
                </a:ln>
                <a:solidFill>
                  <a:srgbClr val="FF0000"/>
                </a:solidFill>
                <a:effectLst/>
                <a:latin typeface="Tahoma" charset="0"/>
                <a:ea typeface="ＭＳ Ｐゴシック" charset="0"/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762000" y="5715000"/>
            <a:ext cx="7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Based on probability, we would finish in Top 5 out of 100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0106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“Had </a:t>
            </a:r>
            <a:r>
              <a:rPr lang="en-US" dirty="0"/>
              <a:t>a rough night, and I hate the </a:t>
            </a:r>
            <a:r>
              <a:rPr lang="en-US" dirty="0" smtClean="0"/>
              <a:t>f***</a:t>
            </a:r>
            <a:r>
              <a:rPr lang="en-US" dirty="0" err="1" smtClean="0"/>
              <a:t>ing</a:t>
            </a:r>
            <a:r>
              <a:rPr lang="en-US" dirty="0" smtClean="0"/>
              <a:t> Eagles, man”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6" name="Picture 5" descr="Screen shot 2011-12-05 at 10.43.22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2286000"/>
            <a:ext cx="5339117" cy="39624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48400" y="3429000"/>
            <a:ext cx="2590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Vegas had 9 </a:t>
            </a:r>
            <a:r>
              <a:rPr lang="en-US" dirty="0" err="1" smtClean="0"/>
              <a:t>pt</a:t>
            </a:r>
            <a:r>
              <a:rPr lang="en-US" dirty="0" smtClean="0"/>
              <a:t> spread in favor of Philly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96923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838200"/>
          </a:xfrm>
        </p:spPr>
        <p:txBody>
          <a:bodyPr/>
          <a:lstStyle/>
          <a:p>
            <a:r>
              <a:rPr lang="en-US" dirty="0" smtClean="0"/>
              <a:t>Crystal Ball </a:t>
            </a:r>
            <a:r>
              <a:rPr lang="en-US" dirty="0" smtClean="0"/>
              <a:t>Simulation</a:t>
            </a:r>
            <a:br>
              <a:rPr lang="en-US" dirty="0" smtClean="0"/>
            </a:br>
            <a:r>
              <a:rPr lang="en-US" dirty="0" smtClean="0"/>
              <a:t>Using </a:t>
            </a:r>
            <a:r>
              <a:rPr lang="en-US" dirty="0" smtClean="0"/>
              <a:t>Published </a:t>
            </a:r>
            <a:r>
              <a:rPr lang="en-US" dirty="0" smtClean="0"/>
              <a:t>DVOA Variances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743200"/>
            <a:ext cx="8839200" cy="1926492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3694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DVOA Spread Distribution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209800"/>
            <a:ext cx="6527800" cy="39243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70170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418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057400"/>
            <a:ext cx="7772400" cy="4038600"/>
          </a:xfrm>
        </p:spPr>
        <p:txBody>
          <a:bodyPr/>
          <a:lstStyle/>
          <a:p>
            <a:r>
              <a:rPr lang="en-US" dirty="0" smtClean="0"/>
              <a:t>What is an NFL Survivor Pool?</a:t>
            </a:r>
          </a:p>
          <a:p>
            <a:r>
              <a:rPr lang="en-US" dirty="0" smtClean="0"/>
              <a:t>Conclusions &amp; Recommendations</a:t>
            </a:r>
          </a:p>
          <a:p>
            <a:r>
              <a:rPr lang="en-US" dirty="0" smtClean="0"/>
              <a:t>Managerial Problem Definition</a:t>
            </a:r>
          </a:p>
          <a:p>
            <a:r>
              <a:rPr lang="en-US" dirty="0" smtClean="0"/>
              <a:t>Formulation</a:t>
            </a:r>
          </a:p>
          <a:p>
            <a:r>
              <a:rPr lang="en-US" dirty="0" smtClean="0"/>
              <a:t>Solution Methodology</a:t>
            </a:r>
          </a:p>
          <a:p>
            <a:pPr lvl="1"/>
            <a:r>
              <a:rPr lang="en-US" dirty="0" smtClean="0"/>
              <a:t>Sensitivity Analysis</a:t>
            </a:r>
          </a:p>
          <a:p>
            <a:r>
              <a:rPr lang="en-US" dirty="0" smtClean="0"/>
              <a:t>Risks/Next Steps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CAR vs. NO – Likelihood of Upset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50" y="2197100"/>
            <a:ext cx="8402750" cy="39751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1413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838200"/>
          </a:xfrm>
        </p:spPr>
        <p:txBody>
          <a:bodyPr/>
          <a:lstStyle/>
          <a:p>
            <a:r>
              <a:rPr lang="en-US" dirty="0" smtClean="0"/>
              <a:t>Upset Potential as function of DVOA Spread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14918"/>
          <a:stretch/>
        </p:blipFill>
        <p:spPr>
          <a:xfrm>
            <a:off x="1171098" y="2152934"/>
            <a:ext cx="6753702" cy="41716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343400" y="2362200"/>
            <a:ext cx="3581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DVOA Spread increases, the chance of an upset occurring becomes more volatile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4033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Risks/Next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4038600"/>
          </a:xfrm>
        </p:spPr>
        <p:txBody>
          <a:bodyPr/>
          <a:lstStyle/>
          <a:p>
            <a:r>
              <a:rPr lang="en-US" dirty="0" smtClean="0"/>
              <a:t>Upset risk</a:t>
            </a:r>
            <a:endParaRPr lang="en-US" dirty="0" smtClean="0"/>
          </a:p>
          <a:p>
            <a:r>
              <a:rPr lang="en-US" dirty="0" smtClean="0"/>
              <a:t>Spread value can be improved</a:t>
            </a:r>
          </a:p>
          <a:p>
            <a:pPr lvl="1"/>
            <a:r>
              <a:rPr lang="en-US" dirty="0" smtClean="0"/>
              <a:t>Potential factors to integrate</a:t>
            </a:r>
            <a:endParaRPr lang="en-US" dirty="0" smtClean="0"/>
          </a:p>
          <a:p>
            <a:pPr lvl="2"/>
            <a:r>
              <a:rPr lang="en-US" dirty="0"/>
              <a:t>Team travel coast to </a:t>
            </a:r>
            <a:r>
              <a:rPr lang="en-US" dirty="0" smtClean="0"/>
              <a:t>coast</a:t>
            </a:r>
            <a:endParaRPr lang="en-US" dirty="0" smtClean="0"/>
          </a:p>
          <a:p>
            <a:pPr lvl="2"/>
            <a:r>
              <a:rPr lang="en-US" dirty="0" smtClean="0"/>
              <a:t>Weather</a:t>
            </a:r>
            <a:endParaRPr lang="en-US" dirty="0" smtClean="0"/>
          </a:p>
          <a:p>
            <a:pPr lvl="2"/>
            <a:r>
              <a:rPr lang="en-US" dirty="0" smtClean="0"/>
              <a:t>Last </a:t>
            </a:r>
            <a:r>
              <a:rPr lang="en-US" dirty="0" smtClean="0"/>
              <a:t>minute injuries</a:t>
            </a:r>
          </a:p>
          <a:p>
            <a:r>
              <a:rPr lang="en-US" dirty="0" smtClean="0"/>
              <a:t>Accepting cash </a:t>
            </a:r>
            <a:r>
              <a:rPr lang="en-US" dirty="0" smtClean="0"/>
              <a:t>donations</a:t>
            </a:r>
            <a:r>
              <a:rPr lang="en-US" dirty="0" smtClean="0"/>
              <a:t> now to run </a:t>
            </a:r>
            <a:r>
              <a:rPr lang="en-US" dirty="0" smtClean="0"/>
              <a:t>model in 2012!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1922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Questions?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951999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324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371600"/>
            <a:ext cx="9144000" cy="838200"/>
          </a:xfrm>
        </p:spPr>
        <p:txBody>
          <a:bodyPr/>
          <a:lstStyle/>
          <a:p>
            <a:r>
              <a:rPr lang="en-US" dirty="0" smtClean="0"/>
              <a:t>DVOA &gt;Vegas spread to predict NFL games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8290" y="2057400"/>
            <a:ext cx="3572675" cy="42291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8756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for CAR vs. NO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09800"/>
            <a:ext cx="8216900" cy="387350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252204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Simulation – Upset Likelihoods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" y="3048000"/>
            <a:ext cx="8915400" cy="2708910"/>
          </a:xfrm>
          <a:prstGeom prst="rect">
            <a:avLst/>
          </a:prstGeom>
        </p:spPr>
      </p:pic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828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an NFL survivor pool?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Pick </a:t>
            </a:r>
            <a:r>
              <a:rPr lang="en-US" dirty="0" smtClean="0"/>
              <a:t>1 of 32 NFL teams </a:t>
            </a:r>
            <a:r>
              <a:rPr lang="en-US" dirty="0" smtClean="0"/>
              <a:t>each week for 17-week </a:t>
            </a:r>
            <a:r>
              <a:rPr lang="en-US" dirty="0" smtClean="0"/>
              <a:t>season</a:t>
            </a:r>
            <a:endParaRPr lang="en-US" dirty="0" smtClean="0"/>
          </a:p>
          <a:p>
            <a:r>
              <a:rPr lang="en-US" dirty="0" smtClean="0"/>
              <a:t>If that team wins, you survive </a:t>
            </a:r>
            <a:r>
              <a:rPr lang="en-US" dirty="0" smtClean="0"/>
              <a:t>until the </a:t>
            </a:r>
            <a:r>
              <a:rPr lang="en-US" dirty="0" smtClean="0"/>
              <a:t>next </a:t>
            </a:r>
            <a:r>
              <a:rPr lang="en-US" dirty="0" smtClean="0"/>
              <a:t>week…if not, you’re eliminated</a:t>
            </a:r>
            <a:endParaRPr lang="en-US" dirty="0" smtClean="0"/>
          </a:p>
          <a:p>
            <a:r>
              <a:rPr lang="en-US" dirty="0" smtClean="0"/>
              <a:t>Once a team is selected, it cannot be selected again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781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 &amp;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057400"/>
            <a:ext cx="7772400" cy="4038600"/>
          </a:xfrm>
        </p:spPr>
        <p:txBody>
          <a:bodyPr/>
          <a:lstStyle/>
          <a:p>
            <a:r>
              <a:rPr lang="en-US" dirty="0" smtClean="0"/>
              <a:t>Model </a:t>
            </a:r>
            <a:r>
              <a:rPr lang="en-US" dirty="0" smtClean="0"/>
              <a:t>got us </a:t>
            </a:r>
            <a:r>
              <a:rPr lang="en-US" dirty="0" smtClean="0"/>
              <a:t>to </a:t>
            </a:r>
            <a:r>
              <a:rPr lang="en-US" b="1" dirty="0" smtClean="0"/>
              <a:t>Week 9</a:t>
            </a:r>
            <a:r>
              <a:rPr lang="en-US" dirty="0" smtClean="0"/>
              <a:t> in </a:t>
            </a:r>
            <a:r>
              <a:rPr lang="en-US" dirty="0" smtClean="0"/>
              <a:t>2011</a:t>
            </a:r>
          </a:p>
          <a:p>
            <a:pPr lvl="1"/>
            <a:r>
              <a:rPr lang="en-US" dirty="0" smtClean="0"/>
              <a:t>With participant pool of 100 “average” players, we would finish in the Top 5</a:t>
            </a:r>
          </a:p>
          <a:p>
            <a:r>
              <a:rPr lang="en-US" dirty="0" smtClean="0"/>
              <a:t>Model predicted </a:t>
            </a:r>
            <a:r>
              <a:rPr lang="en-US" b="1" dirty="0" smtClean="0"/>
              <a:t>78%</a:t>
            </a:r>
            <a:r>
              <a:rPr lang="en-US" dirty="0" smtClean="0"/>
              <a:t> of games correctly, through Week 13</a:t>
            </a:r>
          </a:p>
          <a:p>
            <a:pPr lvl="1"/>
            <a:r>
              <a:rPr lang="en-US" dirty="0" smtClean="0"/>
              <a:t>Could use to wager on weekly games</a:t>
            </a:r>
            <a:endParaRPr lang="en-US" dirty="0" smtClean="0"/>
          </a:p>
          <a:p>
            <a:r>
              <a:rPr lang="en-US" dirty="0" smtClean="0"/>
              <a:t>Recommendation: Use our model to make $$ during next year’s NFL season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86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Managerial Problem Definition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have </a:t>
            </a:r>
            <a:r>
              <a:rPr lang="en-US" dirty="0" smtClean="0"/>
              <a:t>paid </a:t>
            </a:r>
            <a:r>
              <a:rPr lang="en-US" dirty="0" smtClean="0"/>
              <a:t>$</a:t>
            </a:r>
            <a:r>
              <a:rPr lang="en-US" dirty="0" smtClean="0"/>
              <a:t>20 entry fee </a:t>
            </a:r>
            <a:r>
              <a:rPr lang="en-US" dirty="0" smtClean="0"/>
              <a:t>in your friend’s NFL survivor pool</a:t>
            </a:r>
          </a:p>
          <a:p>
            <a:r>
              <a:rPr lang="en-US" dirty="0" smtClean="0"/>
              <a:t>You want to be crowned champion of the “winner takes all” </a:t>
            </a:r>
            <a:r>
              <a:rPr lang="en-US" dirty="0" smtClean="0"/>
              <a:t>contest</a:t>
            </a:r>
            <a:endParaRPr lang="en-US" dirty="0" smtClean="0"/>
          </a:p>
          <a:p>
            <a:pPr lvl="1"/>
            <a:r>
              <a:rPr lang="en-US" dirty="0" smtClean="0"/>
              <a:t>Variables include number and skill of participants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536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Decision </a:t>
            </a:r>
            <a:r>
              <a:rPr lang="en-US" b="1" dirty="0" smtClean="0"/>
              <a:t>Variables</a:t>
            </a:r>
            <a:endParaRPr lang="en-US" b="1" dirty="0" smtClean="0"/>
          </a:p>
          <a:p>
            <a:pPr lvl="1"/>
            <a:r>
              <a:rPr lang="en-US" dirty="0" smtClean="0"/>
              <a:t>Predicted NFL football game winners each week (1 of 32 teams)</a:t>
            </a:r>
          </a:p>
          <a:p>
            <a:r>
              <a:rPr lang="en-US" b="1" dirty="0" smtClean="0"/>
              <a:t>Objective</a:t>
            </a:r>
            <a:endParaRPr lang="en-US" b="1" dirty="0" smtClean="0"/>
          </a:p>
          <a:p>
            <a:pPr lvl="1"/>
            <a:r>
              <a:rPr lang="en-US" dirty="0" smtClean="0"/>
              <a:t>Maximize sum of weekly weighted DVOA spreads, adjusted for participant pool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0" y="5638800"/>
            <a:ext cx="4267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DVOA= Defense-Adjusted Value Over Average</a:t>
            </a:r>
          </a:p>
          <a:p>
            <a:r>
              <a:rPr lang="en-US" sz="1000" dirty="0"/>
              <a:t>(http://</a:t>
            </a:r>
            <a:r>
              <a:rPr lang="en-US" sz="1000" dirty="0" err="1"/>
              <a:t>www.footballoutsiders.com</a:t>
            </a:r>
            <a:r>
              <a:rPr lang="en-US" sz="1000" dirty="0"/>
              <a:t>/</a:t>
            </a:r>
            <a:r>
              <a:rPr lang="en-US" sz="1000" dirty="0" err="1"/>
              <a:t>dvoa</a:t>
            </a:r>
            <a:r>
              <a:rPr lang="en-US" sz="1000" dirty="0"/>
              <a:t>-</a:t>
            </a:r>
            <a:r>
              <a:rPr lang="en-US" sz="1000" dirty="0" smtClean="0"/>
              <a:t>ratings)</a:t>
            </a:r>
            <a:endParaRPr lang="en-US" sz="1000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35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Formulation (</a:t>
            </a:r>
            <a:r>
              <a:rPr lang="en-US" dirty="0" err="1" smtClean="0"/>
              <a:t>con’t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Constraints</a:t>
            </a:r>
          </a:p>
          <a:p>
            <a:pPr lvl="1"/>
            <a:r>
              <a:rPr lang="en-US" dirty="0" smtClean="0"/>
              <a:t>Each team can be picked only once</a:t>
            </a:r>
          </a:p>
          <a:p>
            <a:pPr lvl="1"/>
            <a:r>
              <a:rPr lang="en-US" dirty="0" smtClean="0"/>
              <a:t>A team must be picked every week</a:t>
            </a:r>
          </a:p>
          <a:p>
            <a:pPr lvl="1"/>
            <a:r>
              <a:rPr lang="en-US" dirty="0"/>
              <a:t>Non-</a:t>
            </a:r>
            <a:r>
              <a:rPr lang="en-US" dirty="0" smtClean="0"/>
              <a:t>negative integers</a:t>
            </a:r>
          </a:p>
          <a:p>
            <a:pPr lvl="2"/>
            <a:r>
              <a:rPr lang="en-US" dirty="0" smtClean="0"/>
              <a:t>i.e. cannot “short” a </a:t>
            </a:r>
            <a:r>
              <a:rPr lang="en-US" dirty="0" smtClean="0"/>
              <a:t>team</a:t>
            </a:r>
          </a:p>
          <a:p>
            <a:pPr lvl="2"/>
            <a:r>
              <a:rPr lang="en-US" dirty="0" smtClean="0"/>
              <a:t>Must pick an integer 1 thru 32, each corresponding to a team</a:t>
            </a:r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738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10574" t="3833" r="14145" b="8084"/>
          <a:stretch/>
        </p:blipFill>
        <p:spPr>
          <a:xfrm>
            <a:off x="1524000" y="2286000"/>
            <a:ext cx="6077410" cy="403860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7F24DD-7DE7-2C44-8F14-58E0B644A22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 bwMode="auto">
          <a:xfrm>
            <a:off x="0" y="1371600"/>
            <a:ext cx="91440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000099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99"/>
                </a:solidFill>
                <a:latin typeface="Tahoma" charset="0"/>
                <a:ea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99"/>
                </a:solidFill>
                <a:latin typeface="Tahoma" charset="0"/>
                <a:ea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99"/>
                </a:solidFill>
                <a:latin typeface="Tahoma" charset="0"/>
                <a:ea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99"/>
                </a:solidFill>
                <a:latin typeface="Tahoma" charset="0"/>
                <a:ea typeface="ＭＳ Ｐゴシック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99"/>
                </a:solidFill>
                <a:latin typeface="Tahoma" charset="0"/>
                <a:ea typeface="ＭＳ Ｐゴシック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99"/>
                </a:solidFill>
                <a:latin typeface="Tahoma" charset="0"/>
                <a:ea typeface="ＭＳ Ｐゴシック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99"/>
                </a:solidFill>
                <a:latin typeface="Tahoma" charset="0"/>
                <a:ea typeface="ＭＳ Ｐゴシック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000" b="1">
                <a:solidFill>
                  <a:srgbClr val="000099"/>
                </a:solidFill>
                <a:latin typeface="Tahoma" charset="0"/>
                <a:ea typeface="ＭＳ Ｐゴシック" charset="0"/>
              </a:defRPr>
            </a:lvl9pPr>
          </a:lstStyle>
          <a:p>
            <a:r>
              <a:rPr lang="en-US" dirty="0" smtClean="0"/>
              <a:t>Explanation of key statistic – DVOA</a:t>
            </a:r>
            <a:br>
              <a:rPr lang="en-US" dirty="0" smtClean="0"/>
            </a:br>
            <a:r>
              <a:rPr lang="en-US" dirty="0" smtClean="0"/>
              <a:t>(Defense-Adjusted Value over Average)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69303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0"/>
            <a:ext cx="9144000" cy="838200"/>
          </a:xfrm>
        </p:spPr>
        <p:txBody>
          <a:bodyPr/>
          <a:lstStyle/>
          <a:p>
            <a:r>
              <a:rPr lang="en-US" dirty="0" smtClean="0"/>
              <a:t>DVOA Game Spreads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514600"/>
            <a:ext cx="7772400" cy="4038600"/>
          </a:xfrm>
        </p:spPr>
        <p:txBody>
          <a:bodyPr/>
          <a:lstStyle/>
          <a:p>
            <a:r>
              <a:rPr lang="en-US" dirty="0" smtClean="0"/>
              <a:t>Use DVOA to create game </a:t>
            </a:r>
            <a:r>
              <a:rPr lang="en-US" dirty="0" smtClean="0"/>
              <a:t>spreads</a:t>
            </a:r>
          </a:p>
          <a:p>
            <a:pPr lvl="1"/>
            <a:r>
              <a:rPr lang="en-US" dirty="0" smtClean="0"/>
              <a:t>ABS [</a:t>
            </a:r>
            <a:r>
              <a:rPr lang="en-US" dirty="0" smtClean="0"/>
              <a:t>(Home Offense + </a:t>
            </a:r>
            <a:r>
              <a:rPr lang="en-US" dirty="0" smtClean="0"/>
              <a:t>Home Defense) </a:t>
            </a:r>
            <a:r>
              <a:rPr lang="en-US" dirty="0" smtClean="0"/>
              <a:t>– (Away Offense + </a:t>
            </a:r>
            <a:r>
              <a:rPr lang="en-US" dirty="0" smtClean="0"/>
              <a:t>Away </a:t>
            </a:r>
            <a:r>
              <a:rPr lang="en-US" dirty="0" smtClean="0"/>
              <a:t>Defense)</a:t>
            </a:r>
            <a:r>
              <a:rPr lang="en-US" dirty="0" smtClean="0"/>
              <a:t>]</a:t>
            </a:r>
          </a:p>
          <a:p>
            <a:pPr lvl="1"/>
            <a:r>
              <a:rPr lang="en-US" dirty="0" smtClean="0"/>
              <a:t>Add in h</a:t>
            </a:r>
            <a:r>
              <a:rPr lang="en-US" dirty="0" smtClean="0"/>
              <a:t>ome </a:t>
            </a:r>
            <a:r>
              <a:rPr lang="en-US" dirty="0" smtClean="0"/>
              <a:t>field </a:t>
            </a:r>
            <a:r>
              <a:rPr lang="en-US" dirty="0" smtClean="0"/>
              <a:t>advantage</a:t>
            </a:r>
          </a:p>
          <a:p>
            <a:pPr lvl="2"/>
            <a:r>
              <a:rPr lang="en-US" dirty="0" smtClean="0"/>
              <a:t>Upsets most likely to occur when away team is favored</a:t>
            </a:r>
            <a:endParaRPr lang="en-US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Decision Models: NFL Survivor Pool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December 5, 2011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962DE-A03A-9C47-883A-D3B94269949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468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ew York">
  <a:themeElements>
    <a:clrScheme name="New Yor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New York">
      <a:majorFont>
        <a:latin typeface="Tahoma"/>
        <a:ea typeface="ＭＳ Ｐゴシック"/>
        <a:cs typeface=""/>
      </a:majorFont>
      <a:minorFont>
        <a:latin typeface="Tahoma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scene3d>
          <a:camera prst="legacyObliqueBottomLeft"/>
          <a:lightRig rig="legacyFlat3" dir="t"/>
        </a:scene3d>
        <a:sp3d extrusionH="430200" prstMaterial="legacyMatte">
          <a:bevelT w="13500" h="13500" prst="angle"/>
          <a:bevelB w="13500" h="13500" prst="angle"/>
          <a:extrusionClr>
            <a:schemeClr val="tx1"/>
          </a:extrusionClr>
        </a:sp3d>
        <a:extLst>
          <a:ext uri="{909E8E84-426E-40dd-AFC4-6F175D3DCCD1}">
            <a14:hiddenFill xmlns:a14="http://schemas.microsoft.com/office/drawing/2010/main">
              <a:gradFill rotWithShape="0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17961" dir="13500000" algn="ctr" rotWithShape="0">
                  <a:schemeClr val="tx1">
                    <a:gamma/>
                    <a:shade val="60000"/>
                    <a:invGamma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scene3d>
          <a:camera prst="legacyObliqueBottomLeft"/>
          <a:lightRig rig="legacyFlat3" dir="t"/>
        </a:scene3d>
        <a:sp3d extrusionH="430200" prstMaterial="legacyMatte">
          <a:bevelT w="13500" h="13500" prst="angle"/>
          <a:bevelB w="13500" h="13500" prst="angle"/>
          <a:extrusionClr>
            <a:schemeClr val="tx1"/>
          </a:extrusionClr>
        </a:sp3d>
        <a:extLst>
          <a:ext uri="{909E8E84-426E-40dd-AFC4-6F175D3DCCD1}">
            <a14:hiddenFill xmlns:a14="http://schemas.microsoft.com/office/drawing/2010/main">
              <a:gradFill rotWithShape="0">
                <a:gsLst>
                  <a:gs pos="0">
                    <a:srgbClr val="C0C0C0">
                      <a:gamma/>
                      <a:shade val="46275"/>
                      <a:invGamma/>
                    </a:srgbClr>
                  </a:gs>
                  <a:gs pos="100000">
                    <a:srgbClr val="C0C0C0"/>
                  </a:gs>
                </a:gsLst>
                <a:lin ang="5400000" scaled="1"/>
              </a:gra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17961" dir="13500000" algn="ctr" rotWithShape="0">
                  <a:schemeClr val="tx1">
                    <a:gamma/>
                    <a:shade val="60000"/>
                    <a:invGamma/>
                  </a:schemeClr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  <a:ea typeface="ＭＳ Ｐゴシック" charset="0"/>
          </a:defRPr>
        </a:defPPr>
      </a:lstStyle>
    </a:lnDef>
  </a:objectDefaults>
  <a:extraClrSchemeLst>
    <a:extraClrScheme>
      <a:clrScheme name="New Yor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ork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New York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ork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ork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ork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New York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9900FF"/>
    </a:lt1>
    <a:dk2>
      <a:srgbClr val="000000"/>
    </a:dk2>
    <a:lt2>
      <a:srgbClr val="808080"/>
    </a:lt2>
    <a:accent1>
      <a:srgbClr val="00CC99"/>
    </a:accent1>
    <a:accent2>
      <a:srgbClr val="3333CC"/>
    </a:accent2>
    <a:accent3>
      <a:srgbClr val="CAAAFF"/>
    </a:accent3>
    <a:accent4>
      <a:srgbClr val="000000"/>
    </a:accent4>
    <a:accent5>
      <a:srgbClr val="AAE2CA"/>
    </a:accent5>
    <a:accent6>
      <a:srgbClr val="2D2DB9"/>
    </a:accent6>
    <a:hlink>
      <a:srgbClr val="CCCCFF"/>
    </a:hlink>
    <a:folHlink>
      <a:srgbClr val="B2B2B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Office\Templates\New York.pot</Template>
  <TotalTime>14000</TotalTime>
  <Words>906</Words>
  <Application>Microsoft Macintosh PowerPoint</Application>
  <PresentationFormat>On-screen Show (4:3)</PresentationFormat>
  <Paragraphs>170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New York</vt:lpstr>
      <vt:lpstr>NFL Football: Survivor Pool Predictor</vt:lpstr>
      <vt:lpstr>Agenda</vt:lpstr>
      <vt:lpstr>What is an NFL survivor pool?</vt:lpstr>
      <vt:lpstr>Conclusions &amp; Recommendations</vt:lpstr>
      <vt:lpstr>Managerial Problem Definition</vt:lpstr>
      <vt:lpstr>Formulation</vt:lpstr>
      <vt:lpstr>Formulation (con’t)</vt:lpstr>
      <vt:lpstr>PowerPoint Presentation</vt:lpstr>
      <vt:lpstr>DVOA Game Spreads</vt:lpstr>
      <vt:lpstr>Solution Methodology</vt:lpstr>
      <vt:lpstr>DVOA Data Sheet</vt:lpstr>
      <vt:lpstr>Discounting Factor</vt:lpstr>
      <vt:lpstr>PowerPoint Presentation</vt:lpstr>
      <vt:lpstr>Solver Parameters and Options</vt:lpstr>
      <vt:lpstr>Prediction for 2011, how did we do?</vt:lpstr>
      <vt:lpstr>…Made it to Week 9</vt:lpstr>
      <vt:lpstr>“Had a rough night, and I hate the f***ing Eagles, man”</vt:lpstr>
      <vt:lpstr>Crystal Ball Simulation Using Published DVOA Variances</vt:lpstr>
      <vt:lpstr>DVOA Spread Distribution</vt:lpstr>
      <vt:lpstr>CAR vs. NO – Likelihood of Upset</vt:lpstr>
      <vt:lpstr>Upset Potential as function of DVOA Spread</vt:lpstr>
      <vt:lpstr>Risks/Next Steps</vt:lpstr>
      <vt:lpstr>Thank You!</vt:lpstr>
      <vt:lpstr>Backup Slides</vt:lpstr>
      <vt:lpstr>DVOA &gt;Vegas spread to predict NFL games</vt:lpstr>
      <vt:lpstr>Result for CAR vs. NO</vt:lpstr>
      <vt:lpstr>Simulation – Upset Likelihoods</vt:lpstr>
    </vt:vector>
  </TitlesOfParts>
  <Company>kgoldman.02@alumni.stern.nyu.edu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 Session Presentation</dc:title>
  <dc:creator>Ken Goldman</dc:creator>
  <cp:lastModifiedBy>Adam Redstone</cp:lastModifiedBy>
  <cp:revision>681</cp:revision>
  <cp:lastPrinted>2011-12-05T17:08:18Z</cp:lastPrinted>
  <dcterms:created xsi:type="dcterms:W3CDTF">1999-05-31T04:26:19Z</dcterms:created>
  <dcterms:modified xsi:type="dcterms:W3CDTF">2011-12-05T18:20:35Z</dcterms:modified>
</cp:coreProperties>
</file>